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9"/>
  </p:notesMasterIdLst>
  <p:sldIdLst>
    <p:sldId id="275" r:id="rId2"/>
    <p:sldId id="299" r:id="rId3"/>
    <p:sldId id="300" r:id="rId4"/>
    <p:sldId id="257" r:id="rId5"/>
    <p:sldId id="263" r:id="rId6"/>
    <p:sldId id="258" r:id="rId7"/>
    <p:sldId id="269" r:id="rId8"/>
    <p:sldId id="303" r:id="rId9"/>
    <p:sldId id="265" r:id="rId10"/>
    <p:sldId id="304" r:id="rId11"/>
    <p:sldId id="281" r:id="rId12"/>
    <p:sldId id="266" r:id="rId13"/>
    <p:sldId id="282" r:id="rId14"/>
    <p:sldId id="283" r:id="rId15"/>
    <p:sldId id="284" r:id="rId16"/>
    <p:sldId id="274" r:id="rId17"/>
    <p:sldId id="272" r:id="rId18"/>
    <p:sldId id="273" r:id="rId19"/>
    <p:sldId id="267" r:id="rId20"/>
    <p:sldId id="270" r:id="rId21"/>
    <p:sldId id="305" r:id="rId22"/>
    <p:sldId id="306" r:id="rId23"/>
    <p:sldId id="271" r:id="rId24"/>
    <p:sldId id="268" r:id="rId25"/>
    <p:sldId id="276" r:id="rId26"/>
    <p:sldId id="302" r:id="rId27"/>
    <p:sldId id="259" r:id="rId28"/>
    <p:sldId id="278" r:id="rId29"/>
    <p:sldId id="280" r:id="rId30"/>
    <p:sldId id="279" r:id="rId31"/>
    <p:sldId id="301" r:id="rId32"/>
    <p:sldId id="309" r:id="rId33"/>
    <p:sldId id="286" r:id="rId34"/>
    <p:sldId id="285" r:id="rId35"/>
    <p:sldId id="287" r:id="rId36"/>
    <p:sldId id="288" r:id="rId37"/>
    <p:sldId id="308" r:id="rId38"/>
    <p:sldId id="297" r:id="rId39"/>
    <p:sldId id="290" r:id="rId40"/>
    <p:sldId id="291" r:id="rId41"/>
    <p:sldId id="307" r:id="rId42"/>
    <p:sldId id="295" r:id="rId43"/>
    <p:sldId id="277" r:id="rId44"/>
    <p:sldId id="296" r:id="rId45"/>
    <p:sldId id="310" r:id="rId46"/>
    <p:sldId id="311" r:id="rId47"/>
    <p:sldId id="312" r:id="rId48"/>
  </p:sldIdLst>
  <p:sldSz cx="9144000" cy="6858000" type="screen4x3"/>
  <p:notesSz cx="6858000" cy="9313863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05F2C04-C923-438B-8C0F-E0CD2BADF298}">
      <wppc:fontMiss xmlns=""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C32E"/>
    <a:srgbClr val="EB214C"/>
    <a:srgbClr val="F68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>
      <p:cViewPr>
        <p:scale>
          <a:sx n="75" d="100"/>
          <a:sy n="75" d="100"/>
        </p:scale>
        <p:origin x="-1254" y="156"/>
      </p:cViewPr>
      <p:guideLst>
        <p:guide orient="horz" pos="2159"/>
        <p:guide pos="2997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08B46-6992-4D27-A8AB-ACAC3D6A60C8}" type="datetimeFigureOut">
              <a:rPr lang="th-TH" smtClean="0"/>
              <a:t>17/02/63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E4947E-F9E8-4C25-B317-AA5E2C87371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29048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4947E-F9E8-4C25-B317-AA5E2C87371B}" type="slidenum">
              <a:rPr lang="th-TH" smtClean="0"/>
              <a:t>1</a:t>
            </a:fld>
            <a:endParaRPr lang="th-T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4947E-F9E8-4C25-B317-AA5E2C87371B}" type="slidenum">
              <a:rPr lang="th-TH" smtClean="0"/>
              <a:t>12</a:t>
            </a:fld>
            <a:endParaRPr lang="th-TH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84E2D-6254-413F-91DB-AD5B68B80AB2}" type="datetimeFigureOut">
              <a:rPr lang="th-TH" smtClean="0"/>
              <a:t>17/02/63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F81E-E68A-4DCB-8D85-016A9091EEA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84E2D-6254-413F-91DB-AD5B68B80AB2}" type="datetimeFigureOut">
              <a:rPr lang="th-TH" smtClean="0"/>
              <a:t>17/02/63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F81E-E68A-4DCB-8D85-016A9091EEA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84E2D-6254-413F-91DB-AD5B68B80AB2}" type="datetimeFigureOut">
              <a:rPr lang="th-TH" smtClean="0"/>
              <a:t>17/02/63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F81E-E68A-4DCB-8D85-016A9091EEA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84E2D-6254-413F-91DB-AD5B68B80AB2}" type="datetimeFigureOut">
              <a:rPr lang="th-TH" smtClean="0"/>
              <a:t>17/02/63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F81E-E68A-4DCB-8D85-016A9091EEA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84E2D-6254-413F-91DB-AD5B68B80AB2}" type="datetimeFigureOut">
              <a:rPr lang="th-TH" smtClean="0"/>
              <a:t>17/02/63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F81E-E68A-4DCB-8D85-016A9091EEA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84E2D-6254-413F-91DB-AD5B68B80AB2}" type="datetimeFigureOut">
              <a:rPr lang="th-TH" smtClean="0"/>
              <a:t>17/02/63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F81E-E68A-4DCB-8D85-016A9091EEA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84E2D-6254-413F-91DB-AD5B68B80AB2}" type="datetimeFigureOut">
              <a:rPr lang="th-TH" smtClean="0"/>
              <a:t>17/02/63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F81E-E68A-4DCB-8D85-016A9091EEA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84E2D-6254-413F-91DB-AD5B68B80AB2}" type="datetimeFigureOut">
              <a:rPr lang="th-TH" smtClean="0"/>
              <a:t>17/02/63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F81E-E68A-4DCB-8D85-016A9091EEA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84E2D-6254-413F-91DB-AD5B68B80AB2}" type="datetimeFigureOut">
              <a:rPr lang="th-TH" smtClean="0"/>
              <a:t>17/02/63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F81E-E68A-4DCB-8D85-016A9091EEA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84E2D-6254-413F-91DB-AD5B68B80AB2}" type="datetimeFigureOut">
              <a:rPr lang="th-TH" smtClean="0"/>
              <a:t>17/02/63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F81E-E68A-4DCB-8D85-016A9091EEA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84E2D-6254-413F-91DB-AD5B68B80AB2}" type="datetimeFigureOut">
              <a:rPr lang="th-TH" smtClean="0"/>
              <a:t>17/02/63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F81E-E68A-4DCB-8D85-016A9091EEA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84E2D-6254-413F-91DB-AD5B68B80AB2}" type="datetimeFigureOut">
              <a:rPr lang="th-TH" smtClean="0"/>
              <a:t>17/02/63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F81E-E68A-4DCB-8D85-016A9091EEA9}" type="slidenum">
              <a:rPr lang="th-TH" smtClean="0"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/>
          <p:cNvSpPr txBox="1"/>
          <p:nvPr/>
        </p:nvSpPr>
        <p:spPr>
          <a:xfrm>
            <a:off x="685799" y="2081432"/>
            <a:ext cx="7772400" cy="252028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9600" dirty="0">
              <a:solidFill>
                <a:srgbClr val="C00000"/>
              </a:solidFill>
              <a:latin typeface="Segoe Script" panose="030B0504020000000003" pitchFamily="34" charset="0"/>
            </a:endParaRPr>
          </a:p>
          <a:p>
            <a:r>
              <a:rPr lang="en-US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34" charset="0"/>
              </a:rPr>
              <a:t>ECS Module </a:t>
            </a:r>
            <a:r>
              <a:rPr lang="th-TH" sz="9600" dirty="0">
                <a:solidFill>
                  <a:srgbClr val="C00000"/>
                </a:solidFill>
                <a:latin typeface="Segoe Script" panose="030B0504020000000003" pitchFamily="34" charset="0"/>
              </a:rPr>
              <a:t/>
            </a:r>
            <a:br>
              <a:rPr lang="th-TH" sz="9600" dirty="0">
                <a:solidFill>
                  <a:srgbClr val="C00000"/>
                </a:solidFill>
                <a:latin typeface="Segoe Script" panose="030B0504020000000003" pitchFamily="34" charset="0"/>
              </a:rPr>
            </a:br>
            <a:endParaRPr lang="th-TH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/>
          <a:srcRect b="74172"/>
          <a:stretch>
            <a:fillRect/>
          </a:stretch>
        </p:blipFill>
        <p:spPr>
          <a:xfrm>
            <a:off x="575725" y="152116"/>
            <a:ext cx="7992549" cy="1692708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3"/>
          <a:srcRect t="67580"/>
          <a:stretch>
            <a:fillRect/>
          </a:stretch>
        </p:blipFill>
        <p:spPr>
          <a:xfrm>
            <a:off x="575725" y="4581128"/>
            <a:ext cx="7992549" cy="21247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2483768" y="188640"/>
            <a:ext cx="4032448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เตียงตรวจ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10970" r="9838"/>
          <a:stretch>
            <a:fillRect/>
          </a:stretch>
        </p:blipFill>
        <p:spPr>
          <a:xfrm>
            <a:off x="179512" y="692696"/>
            <a:ext cx="5184576" cy="2668086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82" y="3497219"/>
            <a:ext cx="5198506" cy="3168352"/>
          </a:xfrm>
          <a:prstGeom prst="rect">
            <a:avLst/>
          </a:prstGeom>
        </p:spPr>
      </p:pic>
      <p:sp>
        <p:nvSpPr>
          <p:cNvPr id="8" name="กล่องข้อความ 7"/>
          <p:cNvSpPr txBox="1"/>
          <p:nvPr/>
        </p:nvSpPr>
        <p:spPr>
          <a:xfrm>
            <a:off x="5580112" y="2575952"/>
            <a:ext cx="3456384" cy="20621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เปลเข็นล้อเล็ก เข็นสะดวก</a:t>
            </a: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มีเสาน้ำเกลือ</a:t>
            </a: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มีที่วางถังออกซิเจน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Mobile</a:t>
            </a: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บันไดขึ้นเปล,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CPR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ป้ายติดรถ อุปกรณ์ [โหมดความเข้ากันได้] - Wor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25049" r="20863" b="8906"/>
          <a:stretch>
            <a:fillRect/>
          </a:stretch>
        </p:blipFill>
        <p:spPr>
          <a:xfrm>
            <a:off x="827584" y="1511152"/>
            <a:ext cx="8170507" cy="5328592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043608" y="764704"/>
            <a:ext cx="7056784" cy="1800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แยกหมวดหมู่ เพื่อความรวดเร็วในการหยิบใช้</a:t>
            </a:r>
          </a:p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ป้ายบอกอุปกรณ์, จำนวน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483768" y="188640"/>
            <a:ext cx="4032448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รถ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Emergency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483768" y="188640"/>
            <a:ext cx="4032448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รถ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Emergency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55" b="14229"/>
          <a:stretch>
            <a:fillRect/>
          </a:stretch>
        </p:blipFill>
        <p:spPr>
          <a:xfrm>
            <a:off x="260350" y="2289810"/>
            <a:ext cx="2940050" cy="4392295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15" r="9898" b="27244"/>
          <a:stretch>
            <a:fillRect/>
          </a:stretch>
        </p:blipFill>
        <p:spPr>
          <a:xfrm>
            <a:off x="5738495" y="2289810"/>
            <a:ext cx="3319780" cy="144018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29545" r="10598"/>
          <a:stretch>
            <a:fillRect/>
          </a:stretch>
        </p:blipFill>
        <p:spPr>
          <a:xfrm>
            <a:off x="5738495" y="887730"/>
            <a:ext cx="3328670" cy="1317625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7" t="26772" r="12746" b="7722"/>
          <a:stretch>
            <a:fillRect/>
          </a:stretch>
        </p:blipFill>
        <p:spPr>
          <a:xfrm>
            <a:off x="5746750" y="3823970"/>
            <a:ext cx="3320415" cy="1324610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9" t="22371" b="17104"/>
          <a:stretch>
            <a:fillRect/>
          </a:stretch>
        </p:blipFill>
        <p:spPr>
          <a:xfrm>
            <a:off x="5740400" y="5236845"/>
            <a:ext cx="3317875" cy="1445260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2325825" y="3413512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</a:t>
            </a:r>
            <a:endParaRPr lang="th-TH" sz="5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2325825" y="2330589"/>
            <a:ext cx="620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</a:t>
            </a:r>
            <a:endParaRPr lang="th-TH" sz="5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4695650" y="435246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</a:t>
            </a:r>
            <a:endParaRPr lang="th-TH" sz="5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2333839" y="5077117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</a:t>
            </a:r>
            <a:endParaRPr lang="th-TH" sz="5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106680" y="934085"/>
            <a:ext cx="5262245" cy="12242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แยกหมวดหมู่ สะดวก รวดเร็ว</a:t>
            </a:r>
          </a:p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ป้ายบอกอุปกรณ์, จำนวน</a:t>
            </a:r>
          </a:p>
        </p:txBody>
      </p:sp>
      <p:pic>
        <p:nvPicPr>
          <p:cNvPr id="15" name="Picture 14" descr="97422"/>
          <p:cNvPicPr>
            <a:picLocks noChangeAspect="1"/>
          </p:cNvPicPr>
          <p:nvPr/>
        </p:nvPicPr>
        <p:blipFill>
          <a:blip r:embed="rId8"/>
          <a:srcRect l="13010" t="26829" r="6092" b="17407"/>
          <a:stretch>
            <a:fillRect/>
          </a:stretch>
        </p:blipFill>
        <p:spPr>
          <a:xfrm>
            <a:off x="3353435" y="2289810"/>
            <a:ext cx="2128520" cy="4351655"/>
          </a:xfrm>
          <a:prstGeom prst="rect">
            <a:avLst/>
          </a:prstGeom>
        </p:spPr>
      </p:pic>
      <p:sp>
        <p:nvSpPr>
          <p:cNvPr id="16" name="สี่เหลี่ยมผืนผ้า 9"/>
          <p:cNvSpPr/>
          <p:nvPr/>
        </p:nvSpPr>
        <p:spPr>
          <a:xfrm>
            <a:off x="4627065" y="2427744"/>
            <a:ext cx="620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</a:t>
            </a:r>
            <a:endParaRPr lang="th-TH" sz="5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7" name="สี่เหลี่ยมผืนผ้า 8"/>
          <p:cNvSpPr/>
          <p:nvPr/>
        </p:nvSpPr>
        <p:spPr>
          <a:xfrm>
            <a:off x="4695645" y="3413512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</a:t>
            </a:r>
            <a:endParaRPr lang="th-TH" sz="5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8" name="สี่เหลี่ยมผืนผ้า 10"/>
          <p:cNvSpPr/>
          <p:nvPr/>
        </p:nvSpPr>
        <p:spPr>
          <a:xfrm>
            <a:off x="2304875" y="433722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</a:t>
            </a:r>
            <a:endParaRPr lang="th-TH" sz="5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9" name="สี่เหลี่ยมผืนผ้า 11"/>
          <p:cNvSpPr/>
          <p:nvPr/>
        </p:nvSpPr>
        <p:spPr>
          <a:xfrm>
            <a:off x="4643334" y="5498122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</a:t>
            </a:r>
            <a:endParaRPr lang="th-TH" sz="5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0" name="สี่เหลี่ยมผืนผ้า 10"/>
          <p:cNvSpPr/>
          <p:nvPr/>
        </p:nvSpPr>
        <p:spPr>
          <a:xfrm>
            <a:off x="4695650" y="435246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</a:t>
            </a:r>
            <a:endParaRPr lang="th-TH" sz="5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/>
          <a:srcRect l="29525" t="31571" r="52280" b="24800"/>
          <a:stretch>
            <a:fillRect/>
          </a:stretch>
        </p:blipFill>
        <p:spPr>
          <a:xfrm>
            <a:off x="107503" y="1403895"/>
            <a:ext cx="3096345" cy="4925723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3"/>
          <a:srcRect l="26375" t="33201" r="23225" b="20600"/>
          <a:stretch>
            <a:fillRect/>
          </a:stretch>
        </p:blipFill>
        <p:spPr>
          <a:xfrm>
            <a:off x="3214154" y="1556792"/>
            <a:ext cx="5620883" cy="4320480"/>
          </a:xfrm>
          <a:prstGeom prst="rect">
            <a:avLst/>
          </a:prstGeom>
        </p:spPr>
      </p:pic>
      <p:sp>
        <p:nvSpPr>
          <p:cNvPr id="8" name="รูปเจ็ดเหลี่ยม 7"/>
          <p:cNvSpPr/>
          <p:nvPr/>
        </p:nvSpPr>
        <p:spPr>
          <a:xfrm>
            <a:off x="5940154" y="863835"/>
            <a:ext cx="1080120" cy="1080120"/>
          </a:xfrm>
          <a:prstGeom prst="hept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th-TH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ป้ายติดรถ อุปกรณ์ [โหมดความเข้ากันได้] - Wor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35322" r="52446" b="11842"/>
          <a:stretch>
            <a:fillRect/>
          </a:stretch>
        </p:blipFill>
        <p:spPr>
          <a:xfrm>
            <a:off x="5004048" y="564903"/>
            <a:ext cx="4032448" cy="6120680"/>
          </a:xfrm>
          <a:prstGeom prst="rect">
            <a:avLst/>
          </a:prstGeom>
        </p:spPr>
      </p:pic>
      <p:pic>
        <p:nvPicPr>
          <p:cNvPr id="4" name="รูปภาพ 3" descr="ป้ายติดรถ อุปกรณ์ [โหมดความเข้ากันได้] - Wor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2" t="26517" r="38188" b="17712"/>
          <a:stretch>
            <a:fillRect/>
          </a:stretch>
        </p:blipFill>
        <p:spPr>
          <a:xfrm>
            <a:off x="467544" y="530015"/>
            <a:ext cx="4608512" cy="6048673"/>
          </a:xfrm>
          <a:prstGeom prst="rect">
            <a:avLst/>
          </a:prstGeom>
        </p:spPr>
      </p:pic>
      <p:sp>
        <p:nvSpPr>
          <p:cNvPr id="5" name="รูปเจ็ดเหลี่ยม 4"/>
          <p:cNvSpPr/>
          <p:nvPr/>
        </p:nvSpPr>
        <p:spPr>
          <a:xfrm>
            <a:off x="107504" y="41273"/>
            <a:ext cx="1080120" cy="1080120"/>
          </a:xfrm>
          <a:prstGeom prst="hept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th-TH" dirty="0"/>
          </a:p>
        </p:txBody>
      </p:sp>
      <p:sp>
        <p:nvSpPr>
          <p:cNvPr id="6" name="รูปเจ็ดเหลี่ยม 5"/>
          <p:cNvSpPr/>
          <p:nvPr/>
        </p:nvSpPr>
        <p:spPr>
          <a:xfrm>
            <a:off x="7308304" y="41273"/>
            <a:ext cx="1080120" cy="1080120"/>
          </a:xfrm>
          <a:prstGeom prst="hept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th-TH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ป้ายติดรถ อุปกรณ์ [โหมดความเข้ากันได้] - Wor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4" t="26517" r="35037" b="11841"/>
          <a:stretch>
            <a:fillRect/>
          </a:stretch>
        </p:blipFill>
        <p:spPr>
          <a:xfrm>
            <a:off x="4139952" y="1052736"/>
            <a:ext cx="4752528" cy="5544616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3"/>
          <a:srcRect l="54877"/>
          <a:stretch>
            <a:fillRect/>
          </a:stretch>
        </p:blipFill>
        <p:spPr>
          <a:xfrm>
            <a:off x="323528" y="1124744"/>
            <a:ext cx="3997080" cy="5395772"/>
          </a:xfrm>
          <a:prstGeom prst="rect">
            <a:avLst/>
          </a:prstGeom>
        </p:spPr>
      </p:pic>
      <p:sp>
        <p:nvSpPr>
          <p:cNvPr id="4" name="รูปเจ็ดเหลี่ยม 3"/>
          <p:cNvSpPr/>
          <p:nvPr/>
        </p:nvSpPr>
        <p:spPr>
          <a:xfrm>
            <a:off x="2627784" y="188640"/>
            <a:ext cx="1080120" cy="1080120"/>
          </a:xfrm>
          <a:prstGeom prst="hept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th-TH" dirty="0"/>
          </a:p>
        </p:txBody>
      </p:sp>
      <p:sp>
        <p:nvSpPr>
          <p:cNvPr id="5" name="รูปเจ็ดเหลี่ยม 4"/>
          <p:cNvSpPr/>
          <p:nvPr/>
        </p:nvSpPr>
        <p:spPr>
          <a:xfrm>
            <a:off x="6732240" y="188640"/>
            <a:ext cx="1080120" cy="1080120"/>
          </a:xfrm>
          <a:prstGeom prst="hept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th-TH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8" r="11792"/>
          <a:stretch>
            <a:fillRect/>
          </a:stretch>
        </p:blipFill>
        <p:spPr>
          <a:xfrm>
            <a:off x="5004048" y="3140968"/>
            <a:ext cx="3992479" cy="3505969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2483768" y="188640"/>
            <a:ext cx="4032448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รถ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Emergency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4" t="25646" r="19851" b="12879"/>
          <a:stretch>
            <a:fillRect/>
          </a:stretch>
        </p:blipFill>
        <p:spPr>
          <a:xfrm>
            <a:off x="251520" y="3140968"/>
            <a:ext cx="4464496" cy="3505969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467544" y="980728"/>
            <a:ext cx="7848872" cy="12241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Cardiac board, Documents 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Sugar detector, Pulse Oximeter, Flashlight </a:t>
            </a:r>
            <a:endParaRPr lang="th-T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483768" y="188640"/>
            <a:ext cx="4032448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Guideline/ CPG / Documents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9" b="26169"/>
          <a:stretch>
            <a:fillRect/>
          </a:stretch>
        </p:blipFill>
        <p:spPr>
          <a:xfrm>
            <a:off x="323528" y="2737579"/>
            <a:ext cx="3246834" cy="3807725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178" y="2737579"/>
            <a:ext cx="5184576" cy="3807725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467544" y="980728"/>
            <a:ext cx="7848872" cy="12241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CPG,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สมุด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OK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ของ, การใช้ยา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HD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บันทึกทางการพยาบาล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b="35920"/>
          <a:stretch>
            <a:fillRect/>
          </a:stretch>
        </p:blipFill>
        <p:spPr>
          <a:xfrm>
            <a:off x="179512" y="260648"/>
            <a:ext cx="2811244" cy="3053811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7" b="35323"/>
          <a:stretch>
            <a:fillRect/>
          </a:stretch>
        </p:blipFill>
        <p:spPr>
          <a:xfrm>
            <a:off x="6228184" y="260648"/>
            <a:ext cx="2808312" cy="3021871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2483768" y="258504"/>
            <a:ext cx="4032448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Guideline/ CPG / Document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7"/>
          <a:stretch>
            <a:fillRect/>
          </a:stretch>
        </p:blipFill>
        <p:spPr>
          <a:xfrm>
            <a:off x="179513" y="3428999"/>
            <a:ext cx="2811242" cy="3313983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" t="23283" b="9651"/>
          <a:stretch>
            <a:fillRect/>
          </a:stretch>
        </p:blipFill>
        <p:spPr>
          <a:xfrm>
            <a:off x="3131840" y="3080773"/>
            <a:ext cx="2952328" cy="3631180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" t="6920" b="7462"/>
          <a:stretch>
            <a:fillRect/>
          </a:stretch>
        </p:blipFill>
        <p:spPr>
          <a:xfrm>
            <a:off x="6228184" y="3314459"/>
            <a:ext cx="2808312" cy="3428523"/>
          </a:xfrm>
          <a:prstGeom prst="rect">
            <a:avLst/>
          </a:prstGeom>
        </p:spPr>
      </p:pic>
      <p:sp>
        <p:nvSpPr>
          <p:cNvPr id="10" name="สี่เหลี่ยมผืนผ้า 9"/>
          <p:cNvSpPr/>
          <p:nvPr/>
        </p:nvSpPr>
        <p:spPr>
          <a:xfrm>
            <a:off x="2771800" y="799474"/>
            <a:ext cx="3600400" cy="25149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Triage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CPR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Anaphylaxis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Hypoglycemia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etc.</a:t>
            </a:r>
            <a:endParaRPr lang="th-TH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483768" y="188640"/>
            <a:ext cx="4032448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รถหัตถการ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47564" y="885461"/>
            <a:ext cx="7848872" cy="12241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ป้ายบอกตำแหน่งอุปกรณ์, น้ำยา</a:t>
            </a:r>
          </a:p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อุปกรณ์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PPE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, ถังทิ้งของมีคม</a:t>
            </a: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3" t="50000" r="18501"/>
          <a:stretch>
            <a:fillRect/>
          </a:stretch>
        </p:blipFill>
        <p:spPr>
          <a:xfrm>
            <a:off x="647564" y="2276872"/>
            <a:ext cx="7848872" cy="39604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83674"/>
            <a:ext cx="8229600" cy="4359015"/>
          </a:xfrm>
          <a:prstGeom prst="rect">
            <a:avLst/>
          </a:prstGeom>
        </p:spPr>
      </p:pic>
      <p:sp>
        <p:nvSpPr>
          <p:cNvPr id="8" name="ดาว: 5 แฉก 7"/>
          <p:cNvSpPr/>
          <p:nvPr/>
        </p:nvSpPr>
        <p:spPr>
          <a:xfrm>
            <a:off x="5004048" y="4941168"/>
            <a:ext cx="864096" cy="64807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" name="ดาว: 5 แฉก 8"/>
          <p:cNvSpPr/>
          <p:nvPr/>
        </p:nvSpPr>
        <p:spPr>
          <a:xfrm>
            <a:off x="6296677" y="5660653"/>
            <a:ext cx="864096" cy="64807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0" name="ดาว: 5 แฉก 9"/>
          <p:cNvSpPr/>
          <p:nvPr/>
        </p:nvSpPr>
        <p:spPr>
          <a:xfrm>
            <a:off x="4427984" y="5718653"/>
            <a:ext cx="864096" cy="64807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1" name="ดาว: 5 แฉก 10"/>
          <p:cNvSpPr/>
          <p:nvPr/>
        </p:nvSpPr>
        <p:spPr>
          <a:xfrm>
            <a:off x="5369227" y="5699553"/>
            <a:ext cx="864096" cy="64807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2" name="ดาว: 5 แฉก 11"/>
          <p:cNvSpPr/>
          <p:nvPr/>
        </p:nvSpPr>
        <p:spPr>
          <a:xfrm>
            <a:off x="5934337" y="4932007"/>
            <a:ext cx="864096" cy="64807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5" name="ชื่อเรื่อง 3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</p:spPr>
        <p:txBody>
          <a:bodyPr>
            <a:normAutofit fontScale="90000"/>
          </a:bodyPr>
          <a:lstStyle/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ทำไมต้องจัด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ECS Module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ในรพ.สต. </a:t>
            </a:r>
            <a:r>
              <a:rPr lang="th-TH" sz="9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???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483768" y="188640"/>
            <a:ext cx="4032448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ตู้เก็บของ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Sterilized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95536" y="764704"/>
            <a:ext cx="7848872" cy="16407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แยกหมวดหมู่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Set Dressing, Set Suture, Set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คลอด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Set Urine, Retained NG tube</a:t>
            </a:r>
            <a:endParaRPr lang="th-T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พร้อมหยิบใช้ มีป้ายบอกตำแหน่งและจำนวน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7421" r="6688"/>
          <a:stretch>
            <a:fillRect/>
          </a:stretch>
        </p:blipFill>
        <p:spPr>
          <a:xfrm>
            <a:off x="395536" y="2549477"/>
            <a:ext cx="5727983" cy="3815145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7" t="9786" r="23226" b="13335"/>
          <a:stretch>
            <a:fillRect/>
          </a:stretch>
        </p:blipFill>
        <p:spPr>
          <a:xfrm>
            <a:off x="6228184" y="2924944"/>
            <a:ext cx="2664296" cy="266429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483768" y="188640"/>
            <a:ext cx="4032448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ตู้เก็บของ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Sterilized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95536" y="764704"/>
            <a:ext cx="7848872" cy="16407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แยกหมวดหมู่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Set Dressing, Set Suture, Set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คลอด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Set Urine, Retained NG tube</a:t>
            </a:r>
            <a:endParaRPr lang="th-T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พร้อมหยิบใช้ มีป้ายบอกตำแหน่งและจำนวน</a:t>
            </a: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2"/>
          <a:stretch>
            <a:fillRect/>
          </a:stretch>
        </p:blipFill>
        <p:spPr>
          <a:xfrm>
            <a:off x="245829" y="3558469"/>
            <a:ext cx="4333744" cy="3110891"/>
          </a:xfrm>
          <a:prstGeom prst="rect">
            <a:avLst/>
          </a:prstGeom>
        </p:spPr>
      </p:pic>
      <p:sp>
        <p:nvSpPr>
          <p:cNvPr id="8" name="กล่องข้อความ 7"/>
          <p:cNvSpPr txBox="1"/>
          <p:nvPr/>
        </p:nvSpPr>
        <p:spPr>
          <a:xfrm>
            <a:off x="3311860" y="2570438"/>
            <a:ext cx="2376264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ป้าย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first in first out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33" y="3558469"/>
            <a:ext cx="4333744" cy="311089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483768" y="188640"/>
            <a:ext cx="4032448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ตู้เก็บของสะอาด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r="64175" b="34624"/>
          <a:stretch>
            <a:fillRect/>
          </a:stretch>
        </p:blipFill>
        <p:spPr>
          <a:xfrm>
            <a:off x="504190" y="2139315"/>
            <a:ext cx="4798060" cy="4251325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395536" y="768219"/>
            <a:ext cx="7848872" cy="12087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แยกหมวดหมู่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พร้อมหยิบใช้ มีป้ายบอกตำแหน่งและจำนวน</a:t>
            </a: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7" t="13855" r="6958"/>
          <a:stretch>
            <a:fillRect/>
          </a:stretch>
        </p:blipFill>
        <p:spPr>
          <a:xfrm>
            <a:off x="5679440" y="2588895"/>
            <a:ext cx="2564765" cy="3801110"/>
          </a:xfrm>
          <a:prstGeom prst="rect">
            <a:avLst/>
          </a:prstGeom>
        </p:spPr>
      </p:pic>
      <p:sp>
        <p:nvSpPr>
          <p:cNvPr id="18" name="สี่เหลี่ยมผืนผ้า 10"/>
          <p:cNvSpPr/>
          <p:nvPr/>
        </p:nvSpPr>
        <p:spPr>
          <a:xfrm>
            <a:off x="6173207" y="2139494"/>
            <a:ext cx="1577340" cy="5835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charset="0"/>
                <a:cs typeface="TH SarabunPSK" panose="020B0500040200020003" charset="0"/>
              </a:rPr>
              <a:t>ลิ้นชักเก็บผ้า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483768" y="188640"/>
            <a:ext cx="4032448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อ่างล้างมือ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2"/>
          <a:stretch>
            <a:fillRect/>
          </a:stretch>
        </p:blipFill>
        <p:spPr>
          <a:xfrm>
            <a:off x="1331640" y="932249"/>
            <a:ext cx="3744416" cy="5506872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5359761" y="908720"/>
            <a:ext cx="2664296" cy="550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ป้ายขั้นตอนล้างมือ</a:t>
            </a:r>
          </a:p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น้ำยาล้างมือ</a:t>
            </a:r>
          </a:p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กล่องผ้าสะอาด</a:t>
            </a:r>
          </a:p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ถังทิ้งผ้าเช็ดมือ</a:t>
            </a:r>
          </a:p>
          <a:p>
            <a:pPr algn="ctr"/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551887" y="196145"/>
            <a:ext cx="4032448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จุดวางถัง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47564" y="872716"/>
            <a:ext cx="7848872" cy="12241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แยกถังขยะทั่วไป, ผ้าเปื้อน, ถังเครื่องมือ,, ถังขยะติดเชื้อ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3" t="33437" r="2751"/>
          <a:stretch>
            <a:fillRect/>
          </a:stretch>
        </p:blipFill>
        <p:spPr>
          <a:xfrm>
            <a:off x="639788" y="2341375"/>
            <a:ext cx="7856647" cy="405134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483768" y="168320"/>
            <a:ext cx="4032448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ตะแกรงล้างแผล, ถังขยะ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88"/>
          <a:stretch>
            <a:fillRect/>
          </a:stretch>
        </p:blipFill>
        <p:spPr>
          <a:xfrm>
            <a:off x="4572000" y="2492896"/>
            <a:ext cx="4392488" cy="3951027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467544" y="857032"/>
            <a:ext cx="7848872" cy="12241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ล้างทำความสะอาดทุกครั้งที่ปนเปื้อน</a:t>
            </a:r>
          </a:p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ถังขยะมีล้อ สะดวกในการใช้</a:t>
            </a:r>
          </a:p>
        </p:txBody>
      </p:sp>
      <p:pic>
        <p:nvPicPr>
          <p:cNvPr id="1026" name="Picture 2" descr="ผลการค้นหารูปภาพสำหรับ ถังขยะมีล้อใน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3888432" cy="395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483768" y="188640"/>
            <a:ext cx="4032448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อุปกรณ์อื่นๆ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851920" y="908720"/>
            <a:ext cx="5184576" cy="17281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เสา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IV</a:t>
            </a:r>
          </a:p>
          <a:p>
            <a:pPr algn="ctr"/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ถังออกซิเจน มีที่วาง มีเกย์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Stethoscopes 3 size </a:t>
            </a:r>
            <a:endParaRPr lang="th-TH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2" descr="ผลการค้นหารูปภาพสำหรับ stethoscope 3 ขนาด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72576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2780928"/>
            <a:ext cx="1510831" cy="4052581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4319972" y="3356992"/>
            <a:ext cx="36004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124744"/>
            <a:ext cx="3061677" cy="554461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6712"/>
            <a:ext cx="3384376" cy="5733256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2483768" y="188640"/>
            <a:ext cx="4032448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อุปกรณ์อื่นๆ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571247"/>
            <a:ext cx="4104456" cy="3044112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3851920" y="855296"/>
            <a:ext cx="5184576" cy="17281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LSB</a:t>
            </a:r>
          </a:p>
          <a:p>
            <a:pPr algn="ctr"/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กระเป๋าออกเหตุ</a:t>
            </a:r>
          </a:p>
          <a:p>
            <a:pPr algn="ctr"/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ไม้ดาม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716" y="3571246"/>
            <a:ext cx="2841104" cy="299872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9" y="1600797"/>
            <a:ext cx="3168352" cy="2448272"/>
          </a:xfrm>
          <a:prstGeom prst="rect">
            <a:avLst/>
          </a:prstGeom>
        </p:spPr>
      </p:pic>
      <p:pic>
        <p:nvPicPr>
          <p:cNvPr id="3" name="รูปภาพ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6" y="3645024"/>
            <a:ext cx="5328592" cy="3073167"/>
          </a:xfrm>
          <a:prstGeom prst="rect">
            <a:avLst/>
          </a:prstGeom>
        </p:spPr>
      </p:pic>
      <p:pic>
        <p:nvPicPr>
          <p:cNvPr id="4" name="รูปภาพ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6" y="404664"/>
            <a:ext cx="5328592" cy="3028707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5940153" y="908720"/>
            <a:ext cx="2952328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กระเป๋าออกเหตุ</a:t>
            </a:r>
          </a:p>
        </p:txBody>
      </p:sp>
      <p:pic>
        <p:nvPicPr>
          <p:cNvPr id="6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268" y="4062093"/>
            <a:ext cx="2640074" cy="264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ป้ายติดรถ อุปกรณ์ [โหมดความเข้ากันได้] - Wor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27984" r="20863" b="3035"/>
          <a:stretch>
            <a:fillRect/>
          </a:stretch>
        </p:blipFill>
        <p:spPr>
          <a:xfrm>
            <a:off x="626496" y="806691"/>
            <a:ext cx="7717114" cy="4464496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661803" y="292057"/>
            <a:ext cx="5646499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กระเป๋าออกเหตุ อุปกรณ์แยกเป็นช่อง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/>
          <a:srcRect l="32652" t="40200" r="39817" b="49629"/>
          <a:stretch>
            <a:fillRect/>
          </a:stretch>
        </p:blipFill>
        <p:spPr>
          <a:xfrm>
            <a:off x="907060" y="5454945"/>
            <a:ext cx="7329880" cy="119272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เนื้อหา 4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นโยบายการพัฒนาระบบห้องฉุกเฉิน (กรมการแพทย์)</a:t>
            </a:r>
          </a:p>
          <a:p>
            <a:pPr marL="0" indent="0">
              <a:buNone/>
            </a:pPr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“เพื่อให้เป็นห้องฉุกเฉินคุณภาพในโรงพยาบาล (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Quality Emergency Room) </a:t>
            </a:r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ตั้งแต่การคัดแยกคนไข้ การรักษา การประสานและการส่งต่อ เพื่อให้ผู้ป่วยฉุกเฉินพ้นภาวะวิกฤต สามารถลดความแออัดในโรงพยาบาล             ความพิการและเสียชีวิต”</a:t>
            </a:r>
          </a:p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anose="040409050D0802020404" pitchFamily="82" charset="0"/>
                <a:cs typeface="TH SarabunPSK" panose="020B0500040200020003" pitchFamily="34" charset="-34"/>
              </a:rPr>
              <a:t>2 P Safety Goals</a:t>
            </a:r>
            <a:r>
              <a:rPr lang="th-TH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anose="040409050D0802020404" pitchFamily="82" charset="0"/>
                <a:cs typeface="TH SarabunPSK" panose="020B0500040200020003" pitchFamily="34" charset="-34"/>
              </a:rPr>
              <a:t> ผู้ป่วยปลอดภัย เราก็ปลอดภัย</a:t>
            </a:r>
          </a:p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การเข้าถึงการบริการที่มีคุณภาพอย่างรวดเร็ว ทั่วถึง เท่าเทียม และ    มีคุณภาพ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endParaRPr lang="th-TH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ชื่อเรื่อง 3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</p:spPr>
        <p:txBody>
          <a:bodyPr>
            <a:normAutofit fontScale="90000"/>
          </a:bodyPr>
          <a:lstStyle/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ทำไมต้องจัด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ECS Module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ในรพ.สต. </a:t>
            </a:r>
            <a:r>
              <a:rPr lang="th-TH" sz="9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???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492896"/>
            <a:ext cx="6480720" cy="3589516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2015716" y="764704"/>
            <a:ext cx="5400600" cy="8640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อุปกรณ์ในกระเป๋ากรณี </a:t>
            </a:r>
            <a:r>
              <a:rPr lang="en-US" sz="3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PCC</a:t>
            </a:r>
            <a:endParaRPr lang="th-TH" sz="3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2411760" y="476672"/>
            <a:ext cx="4032448" cy="576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อุปกรณ์</a:t>
            </a:r>
            <a:r>
              <a:rPr lang="th-TH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อื่นๆ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AutoShape 2" descr="ผลการค้นหารูปภาพสำหรับ นาฬิกาติดผนัง ดิจิตอล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th-TH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2"/>
          <a:srcRect t="26923" b="28846"/>
          <a:stretch>
            <a:fillRect/>
          </a:stretch>
        </p:blipFill>
        <p:spPr>
          <a:xfrm>
            <a:off x="413817" y="1156556"/>
            <a:ext cx="4558419" cy="2016224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5190661" y="1336576"/>
            <a:ext cx="3600400" cy="16561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นาฬิกาดิจิตอล มองเห็นง่าย</a:t>
            </a:r>
          </a:p>
          <a:p>
            <a:pPr algn="ctr"/>
            <a:r>
              <a:rPr lang="th-TH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บอก วันที่ เวลา </a:t>
            </a:r>
          </a:p>
        </p:txBody>
      </p:sp>
      <p:pic>
        <p:nvPicPr>
          <p:cNvPr id="1028" name="Picture 4" descr="ผลการค้นหารูปภาพสำหรับ กริ่งฉุกเฉินไร้สาย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134" y="3172780"/>
            <a:ext cx="302433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สี่เหลี่ยมผืนผ้า 14"/>
          <p:cNvSpPr/>
          <p:nvPr/>
        </p:nvSpPr>
        <p:spPr>
          <a:xfrm>
            <a:off x="5190661" y="3865241"/>
            <a:ext cx="3600400" cy="16561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กริ่งฉุกเฉิน สำหรับแจ้งทีม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/>
          <a:srcRect l="12988" t="25985" r="51234" b="15000"/>
          <a:stretch>
            <a:fillRect/>
          </a:stretch>
        </p:blipFill>
        <p:spPr>
          <a:xfrm>
            <a:off x="539552" y="26977"/>
            <a:ext cx="7992888" cy="6552728"/>
          </a:xfrm>
          <a:prstGeom prst="rect">
            <a:avLst/>
          </a:prstGeom>
        </p:spPr>
      </p:pic>
      <p:sp>
        <p:nvSpPr>
          <p:cNvPr id="5" name="ชื่อเรื่อง 1"/>
          <p:cNvSpPr txBox="1"/>
          <p:nvPr/>
        </p:nvSpPr>
        <p:spPr>
          <a:xfrm>
            <a:off x="1619672" y="1916832"/>
            <a:ext cx="6120680" cy="2448272"/>
          </a:xfrm>
          <a:prstGeom prst="rect">
            <a:avLst/>
          </a:prstGeom>
          <a:solidFill>
            <a:srgbClr val="F68222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lgerian" panose="04020705040A02060702" pitchFamily="82" charset="0"/>
              </a:rPr>
              <a:t>Protocols</a:t>
            </a:r>
          </a:p>
          <a:p>
            <a:r>
              <a:rPr lang="en-US" dirty="0">
                <a:latin typeface="Algerian" panose="04020705040A02060702" pitchFamily="82" charset="0"/>
              </a:rPr>
              <a:t>WI</a:t>
            </a:r>
          </a:p>
          <a:p>
            <a:r>
              <a:rPr lang="en-US" dirty="0">
                <a:latin typeface="Algerian" panose="04020705040A02060702" pitchFamily="82" charset="0"/>
              </a:rPr>
              <a:t>Documents</a:t>
            </a:r>
            <a:endParaRPr lang="th-TH" dirty="0">
              <a:latin typeface="Algerian" panose="04020705040A02060702" pitchFamily="82" charset="0"/>
            </a:endParaRPr>
          </a:p>
          <a:p>
            <a:endParaRPr lang="th-TH" dirty="0">
              <a:latin typeface="Algerian" panose="04020705040A02060702" pitchFamily="82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/>
          <a:srcRect l="36613" t="27600" r="20075" b="15000"/>
          <a:stretch>
            <a:fillRect/>
          </a:stretch>
        </p:blipFill>
        <p:spPr>
          <a:xfrm>
            <a:off x="107504" y="404664"/>
            <a:ext cx="8712968" cy="619268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/>
          <a:srcRect l="36613" t="27600" r="20075" b="15000"/>
          <a:stretch>
            <a:fillRect/>
          </a:stretch>
        </p:blipFill>
        <p:spPr>
          <a:xfrm>
            <a:off x="179512" y="188640"/>
            <a:ext cx="8964488" cy="655272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/>
          <a:srcRect l="36613" t="27600" r="20075" b="15000"/>
          <a:stretch>
            <a:fillRect/>
          </a:stretch>
        </p:blipFill>
        <p:spPr>
          <a:xfrm>
            <a:off x="395536" y="116632"/>
            <a:ext cx="8748464" cy="648072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2"/>
          <a:srcRect l="36613" t="27600" r="20075" b="15000"/>
          <a:stretch>
            <a:fillRect/>
          </a:stretch>
        </p:blipFill>
        <p:spPr>
          <a:xfrm>
            <a:off x="107504" y="188640"/>
            <a:ext cx="8928992" cy="655272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36613" t="27209" r="20255" b="17800"/>
          <a:stretch>
            <a:fillRect/>
          </a:stretch>
        </p:blipFill>
        <p:spPr>
          <a:xfrm>
            <a:off x="53544" y="188640"/>
            <a:ext cx="9090456" cy="658399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6" r="20037" b="85699"/>
          <a:stretch>
            <a:fillRect/>
          </a:stretch>
        </p:blipFill>
        <p:spPr>
          <a:xfrm>
            <a:off x="1043608" y="4797152"/>
            <a:ext cx="3816424" cy="1676729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3"/>
          <a:srcRect l="16926" t="24801" r="12201" b="9400"/>
          <a:stretch>
            <a:fillRect/>
          </a:stretch>
        </p:blipFill>
        <p:spPr>
          <a:xfrm>
            <a:off x="323528" y="116632"/>
            <a:ext cx="8712968" cy="4437293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4873728" y="5088886"/>
            <a:ext cx="3816424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น้ำส้มคั้น 1 กล่องเล็ก</a:t>
            </a:r>
          </a:p>
          <a:p>
            <a:pPr algn="ctr"/>
            <a:r>
              <a:rPr lang="th-TH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มีน้ำตาลประมาณ 2 ช้อนชาครึ่ง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= 10 </a:t>
            </a:r>
            <a:r>
              <a:rPr lang="th-TH" dirty="0">
                <a:solidFill>
                  <a:srgbClr val="0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กรัม</a:t>
            </a:r>
            <a:endParaRPr lang="th-TH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971600" y="21906"/>
            <a:ext cx="8064896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ขนาดครึ่ง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A4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รพ.แม่ข่ายสามารถใช้บันทึกต่อเนื่องได้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962" y="2778513"/>
            <a:ext cx="5875442" cy="3886017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08" y="764704"/>
            <a:ext cx="5875443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607570" y="610242"/>
            <a:ext cx="6725112" cy="47894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32385" y="5510120"/>
            <a:ext cx="2520280" cy="11521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จุดรับส่งผู้ป่วย</a:t>
            </a:r>
          </a:p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≥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2.40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ม.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X 5.50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ม.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131311" y="1958487"/>
            <a:ext cx="1360569" cy="25367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เปลนอน</a:t>
            </a: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1691680" y="5097507"/>
            <a:ext cx="2642888" cy="2880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ประตู ก ≥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1.80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ม.</a:t>
            </a:r>
          </a:p>
        </p:txBody>
      </p:sp>
      <p:sp>
        <p:nvSpPr>
          <p:cNvPr id="12" name="สี่เหลี่ยมผืนผ้า 11"/>
          <p:cNvSpPr/>
          <p:nvPr/>
        </p:nvSpPr>
        <p:spPr>
          <a:xfrm rot="5400000">
            <a:off x="6140866" y="2823127"/>
            <a:ext cx="2095600" cy="2880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ประตู ก ≥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1.80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ม.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4223207" y="1252847"/>
            <a:ext cx="1820356" cy="6803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รถ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Emergency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4223207" y="1958487"/>
            <a:ext cx="1820356" cy="3007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D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4226494" y="2261304"/>
            <a:ext cx="1813781" cy="2498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4219975" y="2511162"/>
            <a:ext cx="1820300" cy="2651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B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4219975" y="2778904"/>
            <a:ext cx="1820300" cy="2651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A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แผนผังลำดับงาน: ดิสก์แม่เหล็ก 17"/>
          <p:cNvSpPr/>
          <p:nvPr/>
        </p:nvSpPr>
        <p:spPr>
          <a:xfrm>
            <a:off x="6764868" y="4636292"/>
            <a:ext cx="360040" cy="216024"/>
          </a:xfrm>
          <a:prstGeom prst="flowChartMagneticDisk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แผนผังลำดับงาน: ดิสก์แม่เหล็ก 19"/>
          <p:cNvSpPr/>
          <p:nvPr/>
        </p:nvSpPr>
        <p:spPr>
          <a:xfrm>
            <a:off x="6763038" y="4871333"/>
            <a:ext cx="360040" cy="216024"/>
          </a:xfrm>
          <a:prstGeom prst="flowChartMagneticDisk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แผนผังลำดับงาน: ดิสก์แม่เหล็ก 20"/>
          <p:cNvSpPr/>
          <p:nvPr/>
        </p:nvSpPr>
        <p:spPr>
          <a:xfrm>
            <a:off x="6763038" y="5106374"/>
            <a:ext cx="360040" cy="216024"/>
          </a:xfrm>
          <a:prstGeom prst="flowChartMagneticDisk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6377476" y="1254037"/>
            <a:ext cx="965281" cy="6140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อ่าง</a:t>
            </a: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3779912" y="606908"/>
            <a:ext cx="3552770" cy="6257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ตู้เก็บของ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Sterilized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9" name="สี่เหลี่ยมผืนผ้า 28"/>
          <p:cNvSpPr/>
          <p:nvPr/>
        </p:nvSpPr>
        <p:spPr>
          <a:xfrm>
            <a:off x="636963" y="2985109"/>
            <a:ext cx="190621" cy="2400429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Guideline</a:t>
            </a:r>
            <a:endParaRPr lang="th-TH" sz="14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สี่เหลี่ยมผืนผ้า 29"/>
          <p:cNvSpPr/>
          <p:nvPr/>
        </p:nvSpPr>
        <p:spPr>
          <a:xfrm>
            <a:off x="682625" y="1932940"/>
            <a:ext cx="1374775" cy="9359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รถหัตถการ</a:t>
            </a:r>
          </a:p>
        </p:txBody>
      </p:sp>
      <p:sp>
        <p:nvSpPr>
          <p:cNvPr id="31" name="แผนผังลำดับงาน: กระบวนการ 30"/>
          <p:cNvSpPr/>
          <p:nvPr/>
        </p:nvSpPr>
        <p:spPr>
          <a:xfrm>
            <a:off x="682325" y="1278682"/>
            <a:ext cx="2079514" cy="556220"/>
          </a:xfrm>
          <a:prstGeom prst="flowChartProcess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ถัง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O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, BP,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Stetch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endParaRPr lang="th-TH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แผนผังลำดับงาน: กระบวนการ 31"/>
          <p:cNvSpPr/>
          <p:nvPr/>
        </p:nvSpPr>
        <p:spPr>
          <a:xfrm rot="5400000">
            <a:off x="3494087" y="1689566"/>
            <a:ext cx="1139831" cy="278110"/>
          </a:xfrm>
          <a:prstGeom prst="flowChartProcess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เสา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IV</a:t>
            </a:r>
            <a:endParaRPr lang="th-TH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แผนผังลำดับงาน: กระบวนการ 32"/>
          <p:cNvSpPr/>
          <p:nvPr/>
        </p:nvSpPr>
        <p:spPr>
          <a:xfrm>
            <a:off x="6299087" y="4114809"/>
            <a:ext cx="1033595" cy="448208"/>
          </a:xfrm>
          <a:prstGeom prst="flowChartProcess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ตะแกรง</a:t>
            </a:r>
            <a:endParaRPr lang="th-TH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4723183" y="5481978"/>
            <a:ext cx="3888432" cy="936104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นาฬิกาดิจิตอล, กริ่งฉุกเฉิน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831" y="610242"/>
            <a:ext cx="1249788" cy="4808670"/>
          </a:xfrm>
          <a:prstGeom prst="rect">
            <a:avLst/>
          </a:prstGeom>
        </p:spPr>
      </p:pic>
      <p:sp>
        <p:nvSpPr>
          <p:cNvPr id="25" name="สี่เหลี่ยมผืนผ้า 24"/>
          <p:cNvSpPr/>
          <p:nvPr/>
        </p:nvSpPr>
        <p:spPr>
          <a:xfrm>
            <a:off x="614714" y="618816"/>
            <a:ext cx="3155123" cy="6257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ตู้เก็บของสะอาด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/>
          <a:srcRect l="1575" t="30400" r="39763" b="10800"/>
          <a:stretch>
            <a:fillRect/>
          </a:stretch>
        </p:blipFill>
        <p:spPr>
          <a:xfrm>
            <a:off x="323528" y="116632"/>
            <a:ext cx="6768752" cy="3816302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3"/>
          <a:srcRect l="1176" t="31800" r="39763" b="10800"/>
          <a:stretch>
            <a:fillRect/>
          </a:stretch>
        </p:blipFill>
        <p:spPr>
          <a:xfrm>
            <a:off x="2195736" y="2996830"/>
            <a:ext cx="6717820" cy="3672408"/>
          </a:xfrm>
          <a:prstGeom prst="rect">
            <a:avLst/>
          </a:prstGeom>
        </p:spPr>
      </p:pic>
      <p:sp>
        <p:nvSpPr>
          <p:cNvPr id="6" name="กล่องข้อความ 5"/>
          <p:cNvSpPr txBox="1"/>
          <p:nvPr/>
        </p:nvSpPr>
        <p:spPr>
          <a:xfrm>
            <a:off x="7200172" y="764704"/>
            <a:ext cx="1728192" cy="18774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OK </a:t>
            </a:r>
            <a:r>
              <a:rPr lang="th-TH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ของ</a:t>
            </a:r>
          </a:p>
          <a:p>
            <a:pPr algn="ctr"/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รถ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Emergency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กล่องข้อความ 6"/>
          <p:cNvSpPr txBox="1"/>
          <p:nvPr/>
        </p:nvSpPr>
        <p:spPr>
          <a:xfrm>
            <a:off x="385731" y="4149080"/>
            <a:ext cx="1728192" cy="21228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แยก       ตามลิ้นชัก 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D C B A </a:t>
            </a:r>
            <a:endParaRPr lang="th-TH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ชื่อเรื่อง 1"/>
          <p:cNvSpPr txBox="1"/>
          <p:nvPr/>
        </p:nvSpPr>
        <p:spPr>
          <a:xfrm>
            <a:off x="685799" y="548680"/>
            <a:ext cx="7772400" cy="8640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reflection blurRad="6350" stA="52000" endA="300" endPos="35000" dir="5400000" sy="-100000" algn="bl" rotWithShape="0"/>
          </a:effectLst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แผนพัฒนาบุคลากร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281162_200202_0050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7657" r="27925"/>
          <a:stretch>
            <a:fillRect/>
          </a:stretch>
        </p:blipFill>
        <p:spPr>
          <a:xfrm>
            <a:off x="6714490" y="1094740"/>
            <a:ext cx="2218055" cy="2688590"/>
          </a:xfrm>
          <a:prstGeom prst="rect">
            <a:avLst/>
          </a:prstGeom>
        </p:spPr>
      </p:pic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07670" y="1165860"/>
            <a:ext cx="8593455" cy="5563235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MOPH Triage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Pre – hospital care</a:t>
            </a:r>
          </a:p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การประเมินและการดูแลผู้เจ็บป่วยฉุกเฉิน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BLS with AED   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ALS 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ในระดับ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L</a:t>
            </a:r>
          </a:p>
          <a:p>
            <a:r>
              <a:rPr lang="th-TH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หัตถการ   เช่น การใส่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NG, 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การเย็บแผล, การใส่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Foley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’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cath</a:t>
            </a:r>
          </a:p>
          <a:p>
            <a:pPr marL="0" indent="0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ฟื้นฟูสมรรถนะหลักทุก ๑ ปี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ประเมินต่อเนื่องทุก ๑ ปี  </a:t>
            </a:r>
            <a:endParaRPr lang="th-TH" dirty="0"/>
          </a:p>
        </p:txBody>
      </p:sp>
      <p:sp>
        <p:nvSpPr>
          <p:cNvPr id="2" name="Text Box 1"/>
          <p:cNvSpPr txBox="1"/>
          <p:nvPr/>
        </p:nvSpPr>
        <p:spPr>
          <a:xfrm>
            <a:off x="2994660" y="4189095"/>
            <a:ext cx="2897505" cy="52197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  <a:sym typeface="+mn-ea"/>
              </a:rPr>
              <a:t>การติดตาม</a:t>
            </a:r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919480" y="343535"/>
            <a:ext cx="7678420" cy="583565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  <a:sym typeface="+mn-ea"/>
              </a:rPr>
              <a:t>สสจ./รพ.แม่ข่ายจัดอบรมทักษะด้านการดูแลผู้เจ็บป่วยฉุกเฉิน</a:t>
            </a:r>
            <a:endParaRPr lang="en-US" sz="3200"/>
          </a:p>
        </p:txBody>
      </p:sp>
      <p:pic>
        <p:nvPicPr>
          <p:cNvPr id="10" name="Picture 9" descr="974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825" y="4782820"/>
            <a:ext cx="4109720" cy="194627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6" y="2060848"/>
            <a:ext cx="8626794" cy="4683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มุมมน 1"/>
          <p:cNvSpPr/>
          <p:nvPr/>
        </p:nvSpPr>
        <p:spPr>
          <a:xfrm>
            <a:off x="263988" y="188640"/>
            <a:ext cx="8626794" cy="165618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itchFamily="2" charset="-34"/>
                <a:cs typeface="TH Mali Grade 6" pitchFamily="2" charset="-34"/>
              </a:rPr>
              <a:t>		ER = Emergency Room</a:t>
            </a:r>
          </a:p>
          <a:p>
            <a:r>
              <a:rPr lang="th-TH" sz="6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itchFamily="2" charset="-34"/>
                <a:cs typeface="TH Mali Grade 6" pitchFamily="2" charset="-34"/>
              </a:rPr>
              <a:t>		  ‡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itchFamily="2" charset="-34"/>
                <a:cs typeface="TH Mali Grade 6" pitchFamily="2" charset="-34"/>
              </a:rPr>
              <a:t> Everything Room</a:t>
            </a:r>
            <a:endParaRPr lang="th-TH" sz="6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itchFamily="2" charset="-34"/>
              <a:cs typeface="TH Mali Grade 6" pitchFamily="2" charset="-34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496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Freeform: Shap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858" y="1625131"/>
            <a:ext cx="5421465" cy="3607738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058035" y="127000"/>
            <a:ext cx="4633595" cy="1753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5400">
                <a:ln w="22225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empus Sans ITC" panose="04020404030D07020202" charset="0"/>
                <a:cs typeface="Tempus Sans ITC" panose="04020404030D07020202" charset="0"/>
              </a:rPr>
              <a:t>ECS MODULE</a:t>
            </a:r>
          </a:p>
          <a:p>
            <a:pPr algn="ctr"/>
            <a:r>
              <a:rPr lang="en-US" sz="5400">
                <a:ln w="22225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empus Sans ITC" panose="04020404030D07020202" charset="0"/>
                <a:cs typeface="Tempus Sans ITC" panose="04020404030D07020202" charset="0"/>
              </a:rPr>
              <a:t>We are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395730" y="5104765"/>
            <a:ext cx="65398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ln w="22225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empus Sans ITC" panose="04020404030D07020202" charset="0"/>
                <a:cs typeface="Tempus Sans ITC" panose="04020404030D07020202" charset="0"/>
              </a:rPr>
              <a:t>For </a:t>
            </a:r>
            <a:r>
              <a:rPr lang="en-US" sz="5400" b="1" dirty="0">
                <a:ln w="22225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empus Sans ITC" panose="04020404030D07020202" charset="0"/>
                <a:cs typeface="Tempus Sans ITC" panose="04020404030D07020202" charset="0"/>
                <a:sym typeface="+mn-ea"/>
              </a:rPr>
              <a:t>2 P Safety</a:t>
            </a:r>
            <a:r>
              <a:rPr lang="en-US" sz="5400" b="1" dirty="0">
                <a:ln w="22225">
                  <a:solidFill>
                    <a:srgbClr val="DEC32E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empus Sans ITC" panose="04020404030D07020202" charset="0"/>
                <a:cs typeface="Tempus Sans ITC" panose="04020404030D07020202" charset="0"/>
                <a:sym typeface="+mn-ea"/>
              </a:rPr>
              <a:t> </a:t>
            </a:r>
            <a:r>
              <a:rPr lang="en-US" sz="5400" b="1" dirty="0">
                <a:ln w="22225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empus Sans ITC" panose="04020404030D07020202" charset="0"/>
                <a:cs typeface="Tempus Sans ITC" panose="04020404030D07020202" charset="0"/>
                <a:sym typeface="+mn-ea"/>
              </a:rPr>
              <a:t>Goals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754924"/>
              </p:ext>
            </p:extLst>
          </p:nvPr>
        </p:nvGraphicFramePr>
        <p:xfrm>
          <a:off x="1403648" y="1844824"/>
          <a:ext cx="6408712" cy="402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4296"/>
                <a:gridCol w="2160240"/>
                <a:gridCol w="1584176"/>
              </a:tblGrid>
              <a:tr h="415672"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ประชุมเชิงปฏิบัติการ/เรื่อง</a:t>
                      </a:r>
                      <a:endParaRPr lang="th-TH" sz="26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กลุ่มเป้าหมาย</a:t>
                      </a:r>
                      <a:endParaRPr lang="th-TH" sz="26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จำนวน</a:t>
                      </a:r>
                      <a:endParaRPr lang="th-TH" sz="26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1.การดูแลผู้ป่วย</a:t>
                      </a:r>
                      <a:r>
                        <a:rPr lang="th-TH" sz="2600" b="1" baseline="0" dirty="0" smtClean="0">
                          <a:latin typeface="TH Sarabun New" pitchFamily="34" charset="-34"/>
                          <a:cs typeface="TH Sarabun New" pitchFamily="34" charset="-34"/>
                        </a:rPr>
                        <a:t> ณ จุดเกิดเหตุ </a:t>
                      </a:r>
                      <a:r>
                        <a:rPr lang="en-US" sz="2600" b="1" baseline="0" dirty="0" smtClean="0">
                          <a:latin typeface="TH Sarabun New" pitchFamily="34" charset="-34"/>
                          <a:cs typeface="TH Sarabun New" pitchFamily="34" charset="-34"/>
                        </a:rPr>
                        <a:t>MOPH Triage</a:t>
                      </a:r>
                      <a:endParaRPr lang="th-TH" sz="26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พยาบาล</a:t>
                      </a:r>
                      <a:r>
                        <a:rPr lang="th-TH" sz="2600" b="1" baseline="0" dirty="0" smtClean="0">
                          <a:latin typeface="TH Sarabun New" pitchFamily="34" charset="-34"/>
                          <a:cs typeface="TH Sarabun New" pitchFamily="34" charset="-34"/>
                        </a:rPr>
                        <a:t> รพ.</a:t>
                      </a:r>
                    </a:p>
                    <a:p>
                      <a:r>
                        <a:rPr lang="th-TH" sz="2600" b="1" baseline="0" dirty="0" err="1" smtClean="0">
                          <a:latin typeface="TH Sarabun New" pitchFamily="34" charset="-34"/>
                          <a:cs typeface="TH Sarabun New" pitchFamily="34" charset="-34"/>
                        </a:rPr>
                        <a:t>จนท</a:t>
                      </a:r>
                      <a:r>
                        <a:rPr lang="th-TH" sz="2600" b="1" baseline="0" dirty="0" smtClean="0">
                          <a:latin typeface="TH Sarabun New" pitchFamily="34" charset="-34"/>
                          <a:cs typeface="TH Sarabun New" pitchFamily="34" charset="-34"/>
                        </a:rPr>
                        <a:t>. รพ.สต.</a:t>
                      </a:r>
                      <a:endParaRPr lang="th-TH" sz="26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h-TH" sz="26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2.ACLS</a:t>
                      </a:r>
                      <a:endParaRPr lang="th-TH" sz="26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พยาบาล รพ.</a:t>
                      </a:r>
                      <a:endParaRPr lang="th-TH" sz="26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h-TH" sz="26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3.BLS</a:t>
                      </a:r>
                      <a:endParaRPr lang="th-TH" sz="26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err="1" smtClean="0">
                          <a:latin typeface="TH Sarabun New" pitchFamily="34" charset="-34"/>
                          <a:cs typeface="TH Sarabun New" pitchFamily="34" charset="-34"/>
                        </a:rPr>
                        <a:t>จนท</a:t>
                      </a:r>
                      <a:r>
                        <a:rPr lang="th-TH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.รพ.สต.</a:t>
                      </a:r>
                      <a:endParaRPr lang="th-TH" sz="26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h-TH" sz="26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1696">
                <a:tc>
                  <a:txBody>
                    <a:bodyPr/>
                    <a:lstStyle/>
                    <a:p>
                      <a:r>
                        <a:rPr lang="en-US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4.</a:t>
                      </a:r>
                      <a:r>
                        <a:rPr lang="th-TH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ฝึกทักษะ</a:t>
                      </a:r>
                      <a:r>
                        <a:rPr lang="th-TH" sz="2600" b="1" baseline="0" dirty="0" smtClean="0">
                          <a:latin typeface="TH Sarabun New" pitchFamily="34" charset="-34"/>
                          <a:cs typeface="TH Sarabun New" pitchFamily="34" charset="-34"/>
                        </a:rPr>
                        <a:t> </a:t>
                      </a:r>
                      <a:r>
                        <a:rPr lang="en-US" sz="2600" b="1" baseline="0" dirty="0" err="1" smtClean="0">
                          <a:latin typeface="TH Sarabun New" pitchFamily="34" charset="-34"/>
                          <a:cs typeface="TH Sarabun New" pitchFamily="34" charset="-34"/>
                        </a:rPr>
                        <a:t>Suture,Retained</a:t>
                      </a:r>
                      <a:r>
                        <a:rPr lang="en-US" sz="2600" b="1" baseline="0" dirty="0" smtClean="0">
                          <a:latin typeface="TH Sarabun New" pitchFamily="34" charset="-34"/>
                          <a:cs typeface="TH Sarabun New" pitchFamily="34" charset="-34"/>
                        </a:rPr>
                        <a:t> Foley’s </a:t>
                      </a:r>
                      <a:r>
                        <a:rPr lang="en-US" sz="2600" b="1" baseline="0" dirty="0" err="1" smtClean="0">
                          <a:latin typeface="TH Sarabun New" pitchFamily="34" charset="-34"/>
                          <a:cs typeface="TH Sarabun New" pitchFamily="34" charset="-34"/>
                        </a:rPr>
                        <a:t>cath,Retained</a:t>
                      </a:r>
                      <a:r>
                        <a:rPr lang="en-US" sz="2600" b="1" baseline="0" dirty="0" smtClean="0">
                          <a:latin typeface="TH Sarabun New" pitchFamily="34" charset="-34"/>
                          <a:cs typeface="TH Sarabun New" pitchFamily="34" charset="-34"/>
                        </a:rPr>
                        <a:t> NG tube</a:t>
                      </a:r>
                      <a:endParaRPr lang="th-TH" sz="26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พยาบาล</a:t>
                      </a:r>
                      <a:r>
                        <a:rPr lang="th-TH" sz="2600" b="1" baseline="0" dirty="0" smtClean="0">
                          <a:latin typeface="TH Sarabun New" pitchFamily="34" charset="-34"/>
                          <a:cs typeface="TH Sarabun New" pitchFamily="34" charset="-34"/>
                        </a:rPr>
                        <a:t> รพ.</a:t>
                      </a:r>
                    </a:p>
                    <a:p>
                      <a:r>
                        <a:rPr lang="th-TH" sz="2600" b="1" baseline="0" dirty="0" err="1" smtClean="0">
                          <a:latin typeface="TH Sarabun New" pitchFamily="34" charset="-34"/>
                          <a:cs typeface="TH Sarabun New" pitchFamily="34" charset="-34"/>
                        </a:rPr>
                        <a:t>จนท</a:t>
                      </a:r>
                      <a:r>
                        <a:rPr lang="th-TH" sz="2600" b="1" baseline="0" dirty="0" smtClean="0">
                          <a:latin typeface="TH Sarabun New" pitchFamily="34" charset="-34"/>
                          <a:cs typeface="TH Sarabun New" pitchFamily="34" charset="-34"/>
                        </a:rPr>
                        <a:t>. รพ.สต.</a:t>
                      </a:r>
                      <a:endParaRPr lang="th-TH" sz="2600" b="1" dirty="0" smtClean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h-TH" sz="26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สี่เหลี่ยมผืนผ้า 2"/>
          <p:cNvSpPr/>
          <p:nvPr/>
        </p:nvSpPr>
        <p:spPr>
          <a:xfrm>
            <a:off x="1979712" y="548680"/>
            <a:ext cx="4896544" cy="57606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FF0000"/>
                </a:solidFill>
              </a:rPr>
              <a:t>แผนพัฒนาบุคลากร</a:t>
            </a:r>
            <a:endParaRPr lang="th-TH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6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602719"/>
              </p:ext>
            </p:extLst>
          </p:nvPr>
        </p:nvGraphicFramePr>
        <p:xfrm>
          <a:off x="1367644" y="1412776"/>
          <a:ext cx="6408712" cy="47525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8392"/>
                <a:gridCol w="1584176"/>
                <a:gridCol w="1296144"/>
              </a:tblGrid>
              <a:tr h="370840"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ระบบเครื่องมือ</a:t>
                      </a:r>
                      <a:endParaRPr lang="th-TH" sz="26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ราคา</a:t>
                      </a:r>
                      <a:endParaRPr lang="th-TH" sz="26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จำนวน</a:t>
                      </a:r>
                      <a:endParaRPr lang="th-TH" sz="26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1.</a:t>
                      </a:r>
                      <a:r>
                        <a:rPr lang="en-US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O</a:t>
                      </a:r>
                      <a:r>
                        <a:rPr lang="en-US" sz="20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2</a:t>
                      </a:r>
                      <a:r>
                        <a:rPr lang="en-US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sat</a:t>
                      </a:r>
                      <a:endParaRPr lang="th-TH" sz="26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3000</a:t>
                      </a:r>
                      <a:endParaRPr lang="th-TH" sz="26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1</a:t>
                      </a:r>
                      <a:endParaRPr lang="th-TH" sz="26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2.</a:t>
                      </a:r>
                      <a:r>
                        <a:rPr lang="th-TH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ข้อต่อถังออกซิเจนสำหรับพ่นยา</a:t>
                      </a:r>
                      <a:endParaRPr lang="th-TH" sz="26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h-TH" sz="26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1</a:t>
                      </a:r>
                      <a:endParaRPr lang="th-TH" sz="26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3.</a:t>
                      </a:r>
                      <a:r>
                        <a:rPr lang="th-TH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รถ</a:t>
                      </a:r>
                      <a:r>
                        <a:rPr lang="en-US" sz="2600" b="1" baseline="0" dirty="0" smtClean="0">
                          <a:latin typeface="TH Sarabun New" pitchFamily="34" charset="-34"/>
                          <a:cs typeface="TH Sarabun New" pitchFamily="34" charset="-34"/>
                        </a:rPr>
                        <a:t> Emergency </a:t>
                      </a:r>
                      <a:r>
                        <a:rPr lang="th-TH" sz="2600" b="1" baseline="0" dirty="0" smtClean="0">
                          <a:latin typeface="TH Sarabun New" pitchFamily="34" charset="-34"/>
                          <a:cs typeface="TH Sarabun New" pitchFamily="34" charset="-34"/>
                        </a:rPr>
                        <a:t>(ซื้อกล่องพลาสติก3กล่อง)</a:t>
                      </a:r>
                      <a:endParaRPr lang="th-TH" sz="26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h-TH" sz="26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1</a:t>
                      </a:r>
                      <a:endParaRPr lang="th-TH" sz="26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5368">
                <a:tc>
                  <a:txBody>
                    <a:bodyPr/>
                    <a:lstStyle/>
                    <a:p>
                      <a:r>
                        <a:rPr lang="en-US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4.Ambu</a:t>
                      </a:r>
                      <a:r>
                        <a:rPr lang="en-US" sz="2600" b="1" baseline="0" dirty="0" smtClean="0">
                          <a:latin typeface="TH Sarabun New" pitchFamily="34" charset="-34"/>
                          <a:cs typeface="TH Sarabun New" pitchFamily="34" charset="-34"/>
                        </a:rPr>
                        <a:t> bag </a:t>
                      </a:r>
                      <a:r>
                        <a:rPr lang="th-TH" sz="2600" b="1" baseline="0" dirty="0" smtClean="0">
                          <a:latin typeface="TH Sarabun New" pitchFamily="34" charset="-34"/>
                          <a:cs typeface="TH Sarabun New" pitchFamily="34" charset="-34"/>
                        </a:rPr>
                        <a:t>ผู้ใหญ่</a:t>
                      </a:r>
                      <a:endParaRPr lang="th-TH" sz="26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5000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1</a:t>
                      </a:r>
                      <a:endParaRPr lang="th-TH" sz="26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5.</a:t>
                      </a:r>
                      <a:r>
                        <a:rPr lang="en-US" sz="2600" b="1" dirty="0" err="1" smtClean="0">
                          <a:latin typeface="TH Sarabun New" pitchFamily="34" charset="-34"/>
                          <a:cs typeface="TH Sarabun New" pitchFamily="34" charset="-34"/>
                        </a:rPr>
                        <a:t>Ambu</a:t>
                      </a:r>
                      <a:r>
                        <a:rPr lang="en-US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 bag </a:t>
                      </a:r>
                      <a:r>
                        <a:rPr lang="th-TH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เด็ก</a:t>
                      </a:r>
                      <a:endParaRPr lang="th-TH" sz="26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h-TH" sz="2600" b="1" dirty="0" smtClean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1</a:t>
                      </a:r>
                      <a:endParaRPr lang="th-TH" sz="26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6.ตะแกรงล้างแผล</a:t>
                      </a:r>
                      <a:endParaRPr lang="th-TH" sz="26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9000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1</a:t>
                      </a:r>
                      <a:endParaRPr lang="th-TH" sz="26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7.</a:t>
                      </a:r>
                      <a:r>
                        <a:rPr lang="en-US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Long Spinal</a:t>
                      </a:r>
                      <a:r>
                        <a:rPr lang="en-US" sz="2600" b="1" baseline="0" dirty="0" smtClean="0">
                          <a:latin typeface="TH Sarabun New" pitchFamily="34" charset="-34"/>
                          <a:cs typeface="TH Sarabun New" pitchFamily="34" charset="-34"/>
                        </a:rPr>
                        <a:t> board</a:t>
                      </a:r>
                      <a:endParaRPr lang="th-TH" sz="26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8000</a:t>
                      </a:r>
                      <a:endParaRPr lang="th-TH" sz="2600" b="1" dirty="0" smtClean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1</a:t>
                      </a:r>
                      <a:endParaRPr lang="th-TH" sz="26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สี่เหลี่ยมผืนผ้า 2"/>
          <p:cNvSpPr/>
          <p:nvPr/>
        </p:nvSpPr>
        <p:spPr>
          <a:xfrm>
            <a:off x="2123728" y="548680"/>
            <a:ext cx="4896544" cy="57606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FF0000"/>
                </a:solidFill>
              </a:rPr>
              <a:t>เครื่องมือห้องฉุกเฉิน</a:t>
            </a:r>
            <a:endParaRPr lang="th-TH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15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246" y="188640"/>
            <a:ext cx="5787507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483768" y="188640"/>
            <a:ext cx="4032448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ที่จอดรถ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67544" y="836712"/>
            <a:ext cx="7848872" cy="21602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ER : </a:t>
            </a:r>
            <a:r>
              <a: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เข้าถึงได้ง่าย ตำแหน่งตรงประตู มีเส้นทางเข้า - ออก</a:t>
            </a:r>
          </a:p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ป้ายบอกทางห้องฉุกเฉิน, บอกทางเข้า – ออก, พื้นเรียบ  </a:t>
            </a:r>
          </a:p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จุดจอดรถรับส่งผู้ป่วย พื้นที่  ≥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2.40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ม.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X 5.50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ม.</a:t>
            </a:r>
          </a:p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จุดจอดรถผู้พิการ ≥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3.30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ม.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X 6.40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ม.</a:t>
            </a: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3" t="33201" r="28738" b="14300"/>
          <a:stretch>
            <a:fillRect/>
          </a:stretch>
        </p:blipFill>
        <p:spPr>
          <a:xfrm>
            <a:off x="5220072" y="3096457"/>
            <a:ext cx="3744416" cy="354192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7421" r="9050" b="31076"/>
          <a:stretch>
            <a:fillRect/>
          </a:stretch>
        </p:blipFill>
        <p:spPr>
          <a:xfrm>
            <a:off x="179512" y="3127440"/>
            <a:ext cx="4968552" cy="35419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2483768" y="188640"/>
            <a:ext cx="4032448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ประตู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ER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67544" y="692696"/>
            <a:ext cx="7848872" cy="15121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ประตูกว้าง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/>
                <a:cs typeface="TH SarabunPSK" panose="020B0500040200020003"/>
              </a:rPr>
              <a:t>≥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/>
                <a:cs typeface="TH SarabunPSK" panose="020B0500040200020003"/>
              </a:rPr>
              <a:t>1.80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/>
                <a:cs typeface="TH SarabunPSK" panose="020B0500040200020003"/>
              </a:rPr>
              <a:t>เมตร</a:t>
            </a:r>
          </a:p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ป้ายอุบัติเหตุ – ฉุกเฉิน สีแดง อักษรขาว และมีภาษาอังกฤษ</a:t>
            </a:r>
          </a:p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ประตูประชาสัมพันธ์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1669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และหมายเลข รพ.สต./ รพ.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3873" r="17713"/>
          <a:stretch>
            <a:fillRect/>
          </a:stretch>
        </p:blipFill>
        <p:spPr>
          <a:xfrm>
            <a:off x="96433" y="2754805"/>
            <a:ext cx="4104456" cy="3796663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047" y="2736856"/>
            <a:ext cx="4680520" cy="379666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483768" y="188640"/>
            <a:ext cx="4032448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ประตู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ER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7544" y="764704"/>
            <a:ext cx="7848872" cy="12241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ประตู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ด้าน</a:t>
            </a:r>
          </a:p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ประตูสื่อสาร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ความรู้เรื่อง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CPR, Stroke, Chest pain, UCEP</a:t>
            </a:r>
            <a:endParaRPr lang="th-T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b="27065"/>
          <a:stretch>
            <a:fillRect/>
          </a:stretch>
        </p:blipFill>
        <p:spPr>
          <a:xfrm>
            <a:off x="179512" y="2230487"/>
            <a:ext cx="6084168" cy="3157432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642" y="3809203"/>
            <a:ext cx="4128014" cy="3048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89" y="1735301"/>
            <a:ext cx="3551287" cy="3584539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2483485" y="188595"/>
            <a:ext cx="4032250" cy="6908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หน้า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ER :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เตรียมรับผู้ป่วย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652" y="1561689"/>
            <a:ext cx="4581128" cy="458112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483768" y="188640"/>
            <a:ext cx="4032448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เตียงตรวจ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93" r="11045"/>
          <a:stretch>
            <a:fillRect/>
          </a:stretch>
        </p:blipFill>
        <p:spPr>
          <a:xfrm>
            <a:off x="539552" y="2780928"/>
            <a:ext cx="8134066" cy="3609950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682149" y="980728"/>
            <a:ext cx="7848872" cy="15121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เคลื่อนย้ายได้, ห้ามล้อได้, ราวกั้นเตียง, บันไดขึ้นเตียง</a:t>
            </a:r>
          </a:p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ผ้ายาง, ผ้าคลุมผู้ป่วย </a:t>
            </a:r>
          </a:p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จำนวนเตียง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1, 2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ตามความเหมาะสม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809</Words>
  <Application>Microsoft Office PowerPoint</Application>
  <PresentationFormat>นำเสนอทางหน้าจอ (4:3)</PresentationFormat>
  <Paragraphs>189</Paragraphs>
  <Slides>47</Slides>
  <Notes>3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47</vt:i4>
      </vt:variant>
    </vt:vector>
  </HeadingPairs>
  <TitlesOfParts>
    <vt:vector size="48" baseType="lpstr">
      <vt:lpstr>ชุดรูปแบบของ Office</vt:lpstr>
      <vt:lpstr>งานนำเสนอ PowerPoint</vt:lpstr>
      <vt:lpstr>ทำไมต้องจัด ECS Module ในรพ.สต. ???</vt:lpstr>
      <vt:lpstr>ทำไมต้องจัด ECS Module ในรพ.สต. ???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Dell-EMS</dc:creator>
  <cp:lastModifiedBy>Nurse_er</cp:lastModifiedBy>
  <cp:revision>122</cp:revision>
  <cp:lastPrinted>2019-12-01T11:26:00Z</cp:lastPrinted>
  <dcterms:created xsi:type="dcterms:W3CDTF">2019-11-23T02:28:00Z</dcterms:created>
  <dcterms:modified xsi:type="dcterms:W3CDTF">2020-02-17T15:43:00Z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1033-11.2.0.9144</vt:lpwstr>
  </property>
</Properties>
</file>